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1"/>
  </p:notesMasterIdLst>
  <p:sldIdLst>
    <p:sldId id="307" r:id="rId2"/>
    <p:sldId id="257" r:id="rId3"/>
    <p:sldId id="284" r:id="rId4"/>
    <p:sldId id="274" r:id="rId5"/>
    <p:sldId id="275" r:id="rId6"/>
    <p:sldId id="276" r:id="rId7"/>
    <p:sldId id="277" r:id="rId8"/>
    <p:sldId id="280" r:id="rId9"/>
    <p:sldId id="281" r:id="rId10"/>
    <p:sldId id="282" r:id="rId11"/>
    <p:sldId id="278" r:id="rId12"/>
    <p:sldId id="279" r:id="rId13"/>
    <p:sldId id="308" r:id="rId14"/>
    <p:sldId id="266" r:id="rId15"/>
    <p:sldId id="268" r:id="rId16"/>
    <p:sldId id="258" r:id="rId17"/>
    <p:sldId id="269" r:id="rId18"/>
    <p:sldId id="265" r:id="rId19"/>
    <p:sldId id="270" r:id="rId20"/>
    <p:sldId id="271" r:id="rId21"/>
    <p:sldId id="263" r:id="rId22"/>
    <p:sldId id="260" r:id="rId23"/>
    <p:sldId id="273" r:id="rId24"/>
    <p:sldId id="264" r:id="rId25"/>
    <p:sldId id="261" r:id="rId26"/>
    <p:sldId id="267" r:id="rId27"/>
    <p:sldId id="259" r:id="rId28"/>
    <p:sldId id="262" r:id="rId29"/>
    <p:sldId id="272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285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3" autoAdjust="0"/>
    <p:restoredTop sz="94660"/>
  </p:normalViewPr>
  <p:slideViewPr>
    <p:cSldViewPr>
      <p:cViewPr>
        <p:scale>
          <a:sx n="81" d="100"/>
          <a:sy n="81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B323F-DF4D-4478-8F7B-E86FEC88942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F9669-BA21-402B-A6FD-4451E01B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3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A09202F-D208-4989-929F-1C104C951DE6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F99BF2D-25B0-4C65-9641-4D97A9E3626F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131A042-60E2-4770-A86A-BF2FDC1738C6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9E5D3DD-25D6-44BB-A71F-89F660A683AB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35845EA-66BA-470E-9F50-B136BB83B2EB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636FD8A-D9B5-4EE5-A307-B99AC60CF912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C291ECF-70F0-490E-A6A4-D41FB8F8F45C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3378A60-879A-47B2-B124-8BA48823529C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11546DF-0088-4C9D-8C24-249C8A784AE1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9B18CD3-E25A-4543-BE2D-1AE366470E00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B794413-8124-44CE-84DB-FBF18A86AA12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7583F5B-7677-4A86-89E8-D2810B308F3F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2655547-E8F4-4FE2-BB0C-020DDA680354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AA35-0774-47E7-9E1E-E2147FB82D6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26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AA35-0774-47E7-9E1E-E2147FB82D6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99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AA35-0774-47E7-9E1E-E2147FB82D6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32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AA35-0774-47E7-9E1E-E2147FB82D6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1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AA35-0774-47E7-9E1E-E2147FB82D6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80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AA35-0774-47E7-9E1E-E2147FB82D6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02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AA35-0774-47E7-9E1E-E2147FB82D6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70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AA35-0774-47E7-9E1E-E2147FB82D6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99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AA35-0774-47E7-9E1E-E2147FB82D6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8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3F9DD0F-AA77-4833-B631-81F78D518070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FFC8425-779A-475C-A108-458B6E79AC0D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B2046A1-1CE9-4B27-A303-5FDF7558D6FE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0874071-B16F-4622-B461-E805BAE9BAD0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CB6D49B-34A4-46D1-A1D1-BD775233ED44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34DBE9F-C025-437D-802E-8FA9BE288749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FED29D9-441E-41EA-8C50-4110CAE34F3D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09B1AC-5C1F-4928-8120-25AC13F43291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E0A6C5-93EB-4033-A3C0-46E90407A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09B1AC-5C1F-4928-8120-25AC13F43291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A6C5-93EB-4033-A3C0-46E90407A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09B1AC-5C1F-4928-8120-25AC13F43291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A6C5-93EB-4033-A3C0-46E90407A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09B1AC-5C1F-4928-8120-25AC13F43291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A6C5-93EB-4033-A3C0-46E90407AE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09B1AC-5C1F-4928-8120-25AC13F43291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A6C5-93EB-4033-A3C0-46E90407AE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09B1AC-5C1F-4928-8120-25AC13F43291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A6C5-93EB-4033-A3C0-46E90407AE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09B1AC-5C1F-4928-8120-25AC13F43291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A6C5-93EB-4033-A3C0-46E90407AE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09B1AC-5C1F-4928-8120-25AC13F43291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A6C5-93EB-4033-A3C0-46E90407AE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09B1AC-5C1F-4928-8120-25AC13F43291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A6C5-93EB-4033-A3C0-46E90407A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709B1AC-5C1F-4928-8120-25AC13F43291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A6C5-93EB-4033-A3C0-46E90407AE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09B1AC-5C1F-4928-8120-25AC13F43291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E0A6C5-93EB-4033-A3C0-46E90407AE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09B1AC-5C1F-4928-8120-25AC13F43291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6E0A6C5-93EB-4033-A3C0-46E90407AE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5/58/Pieris_rapae_which_copulates_0928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//upload.wikimedia.org/wikipedia/commons/3/35/Pieris_rapae_eg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6/6b/Pieris_rapae_pupa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//upload.wikimedia.org/wikipedia/commons/b/b4/Pieris.rapae.caterpillar.jpg" TargetMode="External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2.bp.blogspot.com/-Ki-BWHF75bc/T15X3ye2qkI/AAAAAAAAHhA/K4cv7pBMstE/s1600/cabbage-white-butterfly-pupa-1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1.bp.blogspot.com/-fRipVFmogOg/T15XgpDMLXI/AAAAAAAAHf4/4XfNwqCSFUQ/s1600/cabbage-white-butterfly-1.jpg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1.bp.blogspot.com/-WDoOncF8PBU/T15Xsyt6DWI/AAAAAAAAHgA/5Pd20e4YYaA/s1600/cabbage-white-butterfly-2.jpg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2/2b/Pieris_sp_3.jpg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6/6b/Pieris_rapae_pupa.jp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b/b4/Pieris.rapae.caterpillar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//upload.wikimedia.org/wikipedia/commons/5/58/Pieris_rapae_which_copulates_0928.jpg" TargetMode="External"/><Relationship Id="rId4" Type="http://schemas.openxmlformats.org/officeDocument/2006/relationships/hyperlink" Target="//upload.wikimedia.org/wikipedia/commons/3/35/Pieris_rapae_egg.JPG" TargetMode="Externa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Metamorphosis</a:t>
            </a:r>
            <a:r>
              <a:rPr lang="en-US" dirty="0" smtClean="0"/>
              <a:t>- a change in form from one stage to the next of an insect</a:t>
            </a:r>
          </a:p>
          <a:p>
            <a:r>
              <a:rPr lang="en-US" u="sng" dirty="0" smtClean="0"/>
              <a:t>Larva</a:t>
            </a:r>
            <a:r>
              <a:rPr lang="en-US" dirty="0" smtClean="0"/>
              <a:t>-worm like stage of insects</a:t>
            </a:r>
          </a:p>
          <a:p>
            <a:r>
              <a:rPr lang="en-US" u="sng" dirty="0" smtClean="0"/>
              <a:t>Pupa</a:t>
            </a:r>
            <a:r>
              <a:rPr lang="en-US" dirty="0" smtClean="0"/>
              <a:t>-stage where insect turns from larva to adult</a:t>
            </a:r>
          </a:p>
          <a:p>
            <a:r>
              <a:rPr lang="en-US" u="sng" dirty="0" smtClean="0"/>
              <a:t>Nymph</a:t>
            </a:r>
            <a:r>
              <a:rPr lang="en-US" dirty="0" smtClean="0"/>
              <a:t>- a young insect in stage where it looks like a young adult</a:t>
            </a:r>
          </a:p>
          <a:p>
            <a:r>
              <a:rPr lang="en-US" u="sng" dirty="0" smtClean="0"/>
              <a:t>Chrysalis</a:t>
            </a:r>
            <a:r>
              <a:rPr lang="en-US" dirty="0" smtClean="0"/>
              <a:t>- another name for pupa stage</a:t>
            </a:r>
          </a:p>
          <a:p>
            <a:r>
              <a:rPr lang="en-US" u="sng" dirty="0" smtClean="0"/>
              <a:t>Molt</a:t>
            </a:r>
            <a:r>
              <a:rPr lang="en-US" dirty="0" smtClean="0"/>
              <a:t>- shed</a:t>
            </a:r>
          </a:p>
          <a:p>
            <a:r>
              <a:rPr lang="en-US" u="sng" dirty="0" smtClean="0"/>
              <a:t>Instars</a:t>
            </a:r>
            <a:r>
              <a:rPr lang="en-US" dirty="0" smtClean="0"/>
              <a:t>- larva stages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in box on page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600" b="1" dirty="0">
                <a:solidFill>
                  <a:srgbClr val="00B050"/>
                </a:solidFill>
              </a:rPr>
              <a:t>LARVA</a:t>
            </a:r>
          </a:p>
          <a:p>
            <a:pPr eaLnBrk="1" hangingPunct="1">
              <a:lnSpc>
                <a:spcPct val="90000"/>
              </a:lnSpc>
            </a:pPr>
            <a:endParaRPr lang="en-US" altLang="en-US" sz="41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300" dirty="0" smtClean="0"/>
              <a:t>Larva </a:t>
            </a:r>
            <a:r>
              <a:rPr lang="en-US" altLang="en-US" sz="3300" u="sng" dirty="0" smtClean="0"/>
              <a:t>hatch from the eggs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300" u="sng" dirty="0"/>
              <a:t>D</a:t>
            </a:r>
            <a:r>
              <a:rPr lang="en-US" altLang="en-US" sz="3300" u="sng" dirty="0" smtClean="0"/>
              <a:t>o not</a:t>
            </a:r>
            <a:r>
              <a:rPr lang="en-US" altLang="en-US" sz="3300" dirty="0" smtClean="0"/>
              <a:t> look like adult insects.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300" u="sng" dirty="0"/>
              <a:t>W</a:t>
            </a:r>
            <a:r>
              <a:rPr lang="en-US" altLang="en-US" sz="3300" u="sng" dirty="0" smtClean="0"/>
              <a:t>orm-like shape</a:t>
            </a:r>
            <a:r>
              <a:rPr lang="en-US" altLang="en-US" sz="33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300" dirty="0" smtClean="0"/>
              <a:t>Larvae </a:t>
            </a:r>
            <a:r>
              <a:rPr lang="en-US" altLang="en-US" sz="3300" u="sng" dirty="0" smtClean="0"/>
              <a:t>molt several times</a:t>
            </a:r>
            <a:r>
              <a:rPr lang="en-US" altLang="en-US" sz="3300" dirty="0" smtClean="0"/>
              <a:t> and grow </a:t>
            </a:r>
            <a:r>
              <a:rPr lang="en-US" altLang="en-US" sz="3300" u="sng" dirty="0" smtClean="0"/>
              <a:t>slightly larger</a:t>
            </a:r>
            <a:r>
              <a:rPr lang="en-US" altLang="en-US" sz="33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300" u="sng" dirty="0"/>
              <a:t>Caterpillars, maggots,</a:t>
            </a:r>
            <a:r>
              <a:rPr lang="en-US" altLang="en-US" sz="3300" dirty="0"/>
              <a:t> and </a:t>
            </a:r>
            <a:r>
              <a:rPr lang="en-US" altLang="en-US" sz="3300" u="sng" dirty="0"/>
              <a:t>grubs</a:t>
            </a:r>
            <a:r>
              <a:rPr lang="en-US" altLang="en-US" sz="3300" dirty="0"/>
              <a:t> are all just the larval stages of insects</a:t>
            </a:r>
          </a:p>
        </p:txBody>
      </p:sp>
      <p:pic>
        <p:nvPicPr>
          <p:cNvPr id="14339" name="Picture 4" descr="fly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28600"/>
            <a:ext cx="2554287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5" name="Group 11"/>
          <p:cNvGraphicFramePr>
            <a:graphicFrameLocks noGrp="1"/>
          </p:cNvGraphicFramePr>
          <p:nvPr/>
        </p:nvGraphicFramePr>
        <p:xfrm>
          <a:off x="7086600" y="1600200"/>
          <a:ext cx="1600200" cy="685800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8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7924800" cy="5867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8600" b="1" dirty="0">
                <a:solidFill>
                  <a:srgbClr val="00B050"/>
                </a:solidFill>
              </a:rPr>
              <a:t>PUPA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48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100" dirty="0"/>
              <a:t>Larva </a:t>
            </a:r>
            <a:r>
              <a:rPr lang="en-US" altLang="en-US" sz="4100" b="1" u="sng" dirty="0"/>
              <a:t>make cocoons around themselves</a:t>
            </a:r>
            <a:r>
              <a:rPr lang="en-US" altLang="en-US" sz="41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4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4100" b="1" u="sng" dirty="0"/>
              <a:t>Don't eat while inside their cocoons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100" dirty="0" smtClean="0">
                <a:sym typeface="Wingdings" pitchFamily="2" charset="2"/>
              </a:rPr>
              <a:t>A</a:t>
            </a:r>
            <a:r>
              <a:rPr lang="en-US" sz="4100" dirty="0" smtClean="0">
                <a:sym typeface="Wingdings" pitchFamily="2" charset="2"/>
              </a:rPr>
              <a:t>lso </a:t>
            </a:r>
            <a:r>
              <a:rPr lang="en-US" sz="4100" dirty="0">
                <a:sym typeface="Wingdings" pitchFamily="2" charset="2"/>
              </a:rPr>
              <a:t>known as </a:t>
            </a:r>
            <a:r>
              <a:rPr lang="en-US" sz="4100" b="1" i="1" u="sng" dirty="0" smtClean="0">
                <a:sym typeface="Wingdings" pitchFamily="2" charset="2"/>
              </a:rPr>
              <a:t>Chrysalis</a:t>
            </a:r>
          </a:p>
          <a:p>
            <a:pPr marL="0" indent="0">
              <a:buNone/>
            </a:pPr>
            <a:endParaRPr lang="en-US" sz="4100" b="1" dirty="0" smtClean="0">
              <a:sym typeface="Wingdings" pitchFamily="2" charset="2"/>
            </a:endParaRPr>
          </a:p>
          <a:p>
            <a:r>
              <a:rPr lang="en-US" sz="4100" b="1" u="sng" dirty="0" smtClean="0">
                <a:sym typeface="Wingdings" pitchFamily="2" charset="2"/>
              </a:rPr>
              <a:t>Dormant</a:t>
            </a:r>
            <a:r>
              <a:rPr lang="en-US" sz="4100" dirty="0" smtClean="0">
                <a:sym typeface="Wingdings" pitchFamily="2" charset="2"/>
              </a:rPr>
              <a:t> </a:t>
            </a:r>
            <a:r>
              <a:rPr lang="en-US" sz="4100" dirty="0">
                <a:sym typeface="Wingdings" pitchFamily="2" charset="2"/>
              </a:rPr>
              <a:t>during </a:t>
            </a:r>
            <a:r>
              <a:rPr lang="en-US" sz="4100" dirty="0" smtClean="0">
                <a:sym typeface="Wingdings" pitchFamily="2" charset="2"/>
              </a:rPr>
              <a:t>pupa stage</a:t>
            </a:r>
            <a:endParaRPr lang="en-US" altLang="en-US" sz="36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45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4500" dirty="0" smtClean="0"/>
              <a:t>Their bodies develop into an adult shape with </a:t>
            </a:r>
            <a:r>
              <a:rPr lang="en-US" altLang="en-US" sz="4500" b="1" u="sng" dirty="0" smtClean="0"/>
              <a:t>wings, legs, internal organs, etc.</a:t>
            </a:r>
          </a:p>
          <a:p>
            <a:pPr eaLnBrk="1" hangingPunct="1">
              <a:lnSpc>
                <a:spcPct val="90000"/>
              </a:lnSpc>
            </a:pPr>
            <a:endParaRPr lang="en-US" altLang="en-US" sz="45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4500" dirty="0" smtClean="0"/>
              <a:t>This change takes anywhere from </a:t>
            </a:r>
            <a:r>
              <a:rPr lang="en-US" altLang="en-US" sz="4500" b="1" u="sng" dirty="0" smtClean="0"/>
              <a:t>4 days to many months</a:t>
            </a:r>
            <a:r>
              <a:rPr lang="en-US" altLang="en-US" sz="3600" b="1" u="sng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4000" dirty="0" smtClean="0"/>
          </a:p>
        </p:txBody>
      </p:sp>
      <p:pic>
        <p:nvPicPr>
          <p:cNvPr id="15363" name="Picture 4" descr="fly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4018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9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564672"/>
              </p:ext>
            </p:extLst>
          </p:nvPr>
        </p:nvGraphicFramePr>
        <p:xfrm>
          <a:off x="6248400" y="762000"/>
          <a:ext cx="1066800" cy="685800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30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533400"/>
            <a:ext cx="7848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5400" b="1" dirty="0">
                <a:solidFill>
                  <a:srgbClr val="00B050"/>
                </a:solidFill>
              </a:rPr>
              <a:t>ADULT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49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Inside the cocoon, the larvae </a:t>
            </a:r>
            <a:r>
              <a:rPr lang="en-US" altLang="en-US" sz="4000" u="sng" dirty="0" smtClean="0"/>
              <a:t>change into adults</a:t>
            </a:r>
            <a:endParaRPr lang="en-US" altLang="en-US" sz="4000" u="sng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0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After a period of time, the adult </a:t>
            </a:r>
            <a:r>
              <a:rPr lang="en-US" altLang="en-US" sz="4000" u="sng" dirty="0" smtClean="0"/>
              <a:t>breaks out of the cocoon.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4000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4000" b="1" dirty="0" smtClean="0"/>
          </a:p>
        </p:txBody>
      </p:sp>
      <p:pic>
        <p:nvPicPr>
          <p:cNvPr id="16387" name="Picture 4" descr="fly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152400"/>
            <a:ext cx="24018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3" name="Group 11"/>
          <p:cNvGraphicFramePr>
            <a:graphicFrameLocks noGrp="1"/>
          </p:cNvGraphicFramePr>
          <p:nvPr/>
        </p:nvGraphicFramePr>
        <p:xfrm>
          <a:off x="6705600" y="152400"/>
          <a:ext cx="1371600" cy="9906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27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I.  Life Cycle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Process called </a:t>
            </a:r>
            <a:r>
              <a:rPr lang="en-US" b="1" i="1" u="sng" dirty="0" err="1" smtClean="0"/>
              <a:t>Metamorphisis</a:t>
            </a:r>
            <a:endParaRPr lang="en-US" b="1" i="1" u="sng" dirty="0"/>
          </a:p>
          <a:p>
            <a:pPr marL="971550" lvl="1" indent="-571500">
              <a:buFont typeface="+mj-lt"/>
              <a:buAutoNum type="romanLcPeriod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profound</a:t>
            </a:r>
            <a:r>
              <a:rPr lang="en-US" dirty="0" smtClean="0"/>
              <a:t> </a:t>
            </a:r>
            <a:r>
              <a:rPr lang="en-US" dirty="0"/>
              <a:t>change</a:t>
            </a:r>
            <a:r>
              <a:rPr lang="en-US" dirty="0" smtClean="0"/>
              <a:t> </a:t>
            </a:r>
            <a:r>
              <a:rPr lang="en-US" dirty="0"/>
              <a:t>in</a:t>
            </a:r>
            <a:r>
              <a:rPr lang="en-US" dirty="0" smtClean="0"/>
              <a:t> </a:t>
            </a:r>
            <a:r>
              <a:rPr lang="en-US" dirty="0"/>
              <a:t>form</a:t>
            </a:r>
            <a:r>
              <a:rPr lang="en-US" dirty="0" smtClean="0"/>
              <a:t> from one stage to the next in the life history of an organism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b="1" u="sng" dirty="0" smtClean="0"/>
              <a:t>Temperature</a:t>
            </a:r>
            <a:r>
              <a:rPr lang="en-US" dirty="0" smtClean="0"/>
              <a:t> effects how quickly metamorphosis occurs</a:t>
            </a:r>
          </a:p>
          <a:p>
            <a:pPr marL="514350" indent="-514350">
              <a:buFont typeface="+mj-lt"/>
              <a:buAutoNum type="alphaUcPeriod"/>
            </a:pPr>
            <a:r>
              <a:rPr lang="en-US" u="sng" dirty="0" smtClean="0"/>
              <a:t>Egg </a:t>
            </a:r>
            <a:r>
              <a:rPr lang="en-US" u="sng" dirty="0" smtClean="0">
                <a:sym typeface="Wingdings" pitchFamily="2" charset="2"/>
              </a:rPr>
              <a:t> Larva  Pupa   Adult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err="1" smtClean="0">
                <a:sym typeface="Wingdings" pitchFamily="2" charset="2"/>
              </a:rPr>
              <a:t>Pupal</a:t>
            </a:r>
            <a:r>
              <a:rPr lang="en-US" dirty="0" smtClean="0">
                <a:sym typeface="Wingdings" pitchFamily="2" charset="2"/>
              </a:rPr>
              <a:t> Stage also known as </a:t>
            </a:r>
            <a:r>
              <a:rPr lang="en-US" b="1" i="1" u="sng" dirty="0" smtClean="0">
                <a:sym typeface="Wingdings" pitchFamily="2" charset="2"/>
              </a:rPr>
              <a:t>Chrysalis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b="1" u="sng" dirty="0" smtClean="0">
                <a:sym typeface="Wingdings" pitchFamily="2" charset="2"/>
              </a:rPr>
              <a:t>Dormant</a:t>
            </a:r>
            <a:r>
              <a:rPr lang="en-US" dirty="0" smtClean="0">
                <a:sym typeface="Wingdings" pitchFamily="2" charset="2"/>
              </a:rPr>
              <a:t> during </a:t>
            </a:r>
            <a:r>
              <a:rPr lang="en-US" dirty="0" err="1" smtClean="0">
                <a:sym typeface="Wingdings" pitchFamily="2" charset="2"/>
              </a:rPr>
              <a:t>pupal</a:t>
            </a:r>
            <a:r>
              <a:rPr lang="en-US" dirty="0" smtClean="0">
                <a:sym typeface="Wingdings" pitchFamily="2" charset="2"/>
              </a:rPr>
              <a:t> stage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8600" y="5486400"/>
            <a:ext cx="8735742" cy="1371600"/>
            <a:chOff x="152400" y="5029200"/>
            <a:chExt cx="8735742" cy="1371600"/>
          </a:xfrm>
        </p:grpSpPr>
        <p:pic>
          <p:nvPicPr>
            <p:cNvPr id="1032" name="Picture 8" descr="File:Pieris rapae egg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5029200"/>
              <a:ext cx="1727200" cy="1295400"/>
            </a:xfrm>
            <a:prstGeom prst="rect">
              <a:avLst/>
            </a:prstGeom>
            <a:noFill/>
          </p:spPr>
        </p:pic>
        <p:pic>
          <p:nvPicPr>
            <p:cNvPr id="1034" name="Picture 10" descr="File:Pieris.rapae.caterpillar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9800" y="5029200"/>
              <a:ext cx="1937046" cy="1295400"/>
            </a:xfrm>
            <a:prstGeom prst="rect">
              <a:avLst/>
            </a:prstGeom>
            <a:noFill/>
          </p:spPr>
        </p:pic>
        <p:pic>
          <p:nvPicPr>
            <p:cNvPr id="1036" name="Picture 12" descr="File:Pieris rapae pupa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95800" y="5029200"/>
              <a:ext cx="2002336" cy="1371600"/>
            </a:xfrm>
            <a:prstGeom prst="rect">
              <a:avLst/>
            </a:prstGeom>
            <a:noFill/>
          </p:spPr>
        </p:pic>
        <p:pic>
          <p:nvPicPr>
            <p:cNvPr id="1038" name="Picture 14" descr="File:Pieris rapae which copulates 0928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81800" y="5029200"/>
              <a:ext cx="2106342" cy="1295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4674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saburchill.com/hfns02/images/220807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5334000" cy="5865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blog.ecosmart.com/wp-content/xstripedcabbageworm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b="1" u="sng" dirty="0" smtClean="0"/>
              <a:t>L1-L5</a:t>
            </a:r>
            <a:r>
              <a:rPr lang="en-US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Determined by taking </a:t>
            </a:r>
            <a:r>
              <a:rPr lang="en-US" b="1" u="sng" dirty="0" smtClean="0"/>
              <a:t>head</a:t>
            </a:r>
            <a:r>
              <a:rPr lang="en-US" dirty="0" smtClean="0"/>
              <a:t> measurement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Eats </a:t>
            </a:r>
            <a:r>
              <a:rPr lang="en-US" b="1" u="sng" dirty="0" smtClean="0"/>
              <a:t>Mustard</a:t>
            </a:r>
            <a:r>
              <a:rPr lang="en-US" dirty="0" smtClean="0"/>
              <a:t> Family (EX: WFP)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Molts </a:t>
            </a:r>
            <a:r>
              <a:rPr lang="en-US" b="1" u="sng" dirty="0" smtClean="0"/>
              <a:t>2-3</a:t>
            </a:r>
            <a:r>
              <a:rPr lang="en-US" dirty="0" smtClean="0"/>
              <a:t> times in first week of hatching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u="sng" dirty="0" smtClean="0"/>
              <a:t>L1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Larva </a:t>
            </a:r>
            <a:r>
              <a:rPr lang="en-US" b="1" u="sng" dirty="0" smtClean="0"/>
              <a:t>chews</a:t>
            </a:r>
            <a:r>
              <a:rPr lang="en-US" dirty="0" smtClean="0"/>
              <a:t> way out of egg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Head grows slowly as body grows large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L2-L5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b="1" u="sng" dirty="0" smtClean="0"/>
              <a:t>L4&amp;L5</a:t>
            </a:r>
            <a:r>
              <a:rPr lang="en-US" dirty="0" smtClean="0"/>
              <a:t>:  Most </a:t>
            </a:r>
            <a:r>
              <a:rPr lang="en-US" b="1" u="sng" dirty="0" smtClean="0"/>
              <a:t>eating</a:t>
            </a:r>
            <a:r>
              <a:rPr lang="en-US" dirty="0" smtClean="0"/>
              <a:t> occurs here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II.  Larval Stages (</a:t>
            </a:r>
            <a:r>
              <a:rPr lang="en-US" b="0" u="sng" dirty="0" smtClean="0"/>
              <a:t>Instars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http://us.123rf.com/400wm/400/400/richsouthwales/richsouthwales0909/richsouthwales090900055/5535244-eggs-and-larvae-of-the-cabbage-white-butterfly-on-brass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5800" y="1066800"/>
            <a:ext cx="7762697" cy="518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9800" y="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roadway" pitchFamily="82" charset="0"/>
              </a:rPr>
              <a:t>EGG </a:t>
            </a:r>
            <a:r>
              <a:rPr lang="en-US" sz="4400" dirty="0" smtClean="0">
                <a:latin typeface="Broadway" pitchFamily="82" charset="0"/>
                <a:sym typeface="Wingdings" pitchFamily="2" charset="2"/>
              </a:rPr>
              <a:t> LARVA</a:t>
            </a:r>
            <a:endParaRPr lang="en-US" sz="4400" dirty="0"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41" name="Picture 9" descr="http://1.bp.blogspot.com/-lElZejjnVR0/T15XwNsgLkI/AAAAAAAAHgU/nQLx61vS6ZY/s1600/cabbage-white-butterfly-larv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620000" cy="5715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0" y="152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oadway" pitchFamily="82" charset="0"/>
              </a:rPr>
              <a:t>LARVA</a:t>
            </a:r>
            <a:endParaRPr lang="en-US" sz="4000" dirty="0"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3" name="Picture 5" descr="Cabbage White Butterfly Pup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838200"/>
            <a:ext cx="5791200" cy="57912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81400" y="152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roadway" pitchFamily="82" charset="0"/>
              </a:rPr>
              <a:t>PUPA</a:t>
            </a:r>
            <a:endParaRPr lang="en-US" sz="3200" dirty="0"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owerpoint.org.cn/animal/UploadSoftPic/200608/20060825124423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400800" cy="684223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roadway" pitchFamily="82" charset="0"/>
              </a:rPr>
              <a:t>CABBAGE WHITE BUTTERFLY</a:t>
            </a:r>
            <a:endParaRPr lang="en-US" b="1" dirty="0">
              <a:latin typeface="Broadway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Broadway" pitchFamily="82" charset="0"/>
              </a:rPr>
              <a:t>Lesson 6 Notes</a:t>
            </a:r>
            <a:endParaRPr lang="en-US" b="1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590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askerville Old Face" pitchFamily="18" charset="0"/>
              </a:rPr>
              <a:t>SCIENTIFIC NAME</a:t>
            </a:r>
            <a:r>
              <a:rPr lang="en-US" sz="3200" b="1" dirty="0" smtClean="0">
                <a:latin typeface="Baskerville Old Face" pitchFamily="18" charset="0"/>
              </a:rPr>
              <a:t>:  </a:t>
            </a:r>
            <a:r>
              <a:rPr lang="en-US" sz="4000" b="1" i="1" dirty="0" err="1" smtClean="0">
                <a:latin typeface="Baskerville Old Face" pitchFamily="18" charset="0"/>
              </a:rPr>
              <a:t>Pieris</a:t>
            </a:r>
            <a:r>
              <a:rPr lang="en-US" sz="4000" b="1" i="1" dirty="0" smtClean="0">
                <a:latin typeface="Baskerville Old Face" pitchFamily="18" charset="0"/>
              </a:rPr>
              <a:t> </a:t>
            </a:r>
            <a:r>
              <a:rPr lang="en-US" sz="4000" b="1" i="1" dirty="0" err="1" smtClean="0">
                <a:latin typeface="Baskerville Old Face" pitchFamily="18" charset="0"/>
              </a:rPr>
              <a:t>rapae</a:t>
            </a:r>
            <a:endParaRPr lang="en-US" sz="40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Newly Emerged Cabbage White Butterf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14400"/>
            <a:ext cx="6477000" cy="566737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09800" y="2286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Broadway" pitchFamily="82" charset="0"/>
              </a:rPr>
              <a:t>EMERGING PUPA</a:t>
            </a:r>
            <a:endParaRPr lang="en-US" sz="4000" dirty="0"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3" descr="Cabbage White Butterf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7416799" cy="55626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2286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roadway" pitchFamily="82" charset="0"/>
              </a:rPr>
              <a:t>ADULT</a:t>
            </a:r>
            <a:endParaRPr lang="en-US" sz="4400" dirty="0"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 part body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b="1" u="sng" dirty="0" smtClean="0"/>
              <a:t>Head, thorax, abdomen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u="sng" dirty="0" smtClean="0"/>
              <a:t>Proboscis:</a:t>
            </a:r>
            <a:r>
              <a:rPr lang="en-US" dirty="0" smtClean="0"/>
              <a:t>  mouth; take in water and nutrients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i="1" dirty="0" smtClean="0"/>
              <a:t>Length varies between species and types of flowers that are their primary food source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u="sng" dirty="0" smtClean="0"/>
              <a:t>Antennae</a:t>
            </a:r>
            <a:r>
              <a:rPr lang="en-US" b="1" dirty="0" smtClean="0"/>
              <a:t>:  </a:t>
            </a:r>
            <a:r>
              <a:rPr lang="en-US" dirty="0" smtClean="0"/>
              <a:t>sensory structure to find food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Hair-like structures:  sense of </a:t>
            </a:r>
            <a:r>
              <a:rPr lang="en-US" b="1" u="sng" dirty="0" smtClean="0"/>
              <a:t>taste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Claws:  to cling to surfaces</a:t>
            </a:r>
          </a:p>
          <a:p>
            <a:pPr marL="514350" indent="-514350">
              <a:buFont typeface="+mj-lt"/>
              <a:buAutoNum type="alphaUcPeriod"/>
            </a:pPr>
            <a:r>
              <a:rPr lang="en-US" u="sng" dirty="0" smtClean="0"/>
              <a:t>Scales</a:t>
            </a:r>
            <a:r>
              <a:rPr lang="en-US" dirty="0" smtClean="0"/>
              <a:t>:  pigment and </a:t>
            </a:r>
            <a:r>
              <a:rPr lang="en-US" b="1" u="sng" dirty="0" smtClean="0"/>
              <a:t>insulation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u="sng" dirty="0" smtClean="0"/>
              <a:t>Spiracles</a:t>
            </a:r>
            <a:r>
              <a:rPr lang="en-US" dirty="0" smtClean="0"/>
              <a:t>:  Facilitate </a:t>
            </a:r>
            <a:r>
              <a:rPr lang="en-US" b="1" u="sng" dirty="0" smtClean="0"/>
              <a:t>gas</a:t>
            </a:r>
            <a:r>
              <a:rPr lang="en-US" dirty="0" smtClean="0"/>
              <a:t> exchange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 Adult Anatomy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wikimedia.org/wikipedia/commons/thumb/d/dd/Butterfly_parts.svg/310px-Butterfly_part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162800" cy="6099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File:Pieris sp 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b="1" u="sng" dirty="0" smtClean="0"/>
              <a:t>Sexual</a:t>
            </a:r>
            <a:r>
              <a:rPr lang="en-US" b="1" dirty="0" smtClean="0"/>
              <a:t> Reproduction 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Requires male and female parent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Males</a:t>
            </a:r>
            <a:r>
              <a:rPr lang="en-US" dirty="0" smtClean="0"/>
              <a:t>: 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b="1" u="sng" dirty="0" smtClean="0"/>
              <a:t>1</a:t>
            </a:r>
            <a:r>
              <a:rPr lang="en-US" dirty="0" smtClean="0"/>
              <a:t> black spot on inner wing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Females</a:t>
            </a:r>
            <a:r>
              <a:rPr lang="en-US" dirty="0" smtClean="0"/>
              <a:t>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b="1" u="sng" dirty="0" smtClean="0"/>
              <a:t>2</a:t>
            </a:r>
            <a:r>
              <a:rPr lang="en-US" dirty="0" smtClean="0"/>
              <a:t> black </a:t>
            </a:r>
            <a:r>
              <a:rPr lang="en-US" dirty="0" err="1" smtClean="0"/>
              <a:t>sposts</a:t>
            </a:r>
            <a:r>
              <a:rPr lang="en-US" dirty="0" smtClean="0"/>
              <a:t> on inner wing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Abdomen </a:t>
            </a:r>
            <a:r>
              <a:rPr lang="en-US" b="1" u="sng" dirty="0" smtClean="0"/>
              <a:t>larger than males</a:t>
            </a:r>
            <a:r>
              <a:rPr lang="en-US" dirty="0" smtClean="0"/>
              <a:t> to hold eggs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IV.  Gender Differentiation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8" name="AutoShape 2" descr="https://docs.google.com/?url=http%3A%2F%2Fwww.fastplants.org%2Fpdf%2Factivities%2FButterfly_Activity.pdf&amp;docid=6e74107db7e168ce31eba62e37b01feb&amp;a=bi&amp;pagenumber=1&amp;w=6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https://docs.google.com/?url=http%3A%2F%2Fwww.fastplants.org%2Fpdf%2Factivities%2FButterfly_Activity.pdf&amp;docid=6e74107db7e168ce31eba62e37b01feb&amp;a=bi&amp;pagenumber=1&amp;w=6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AutoShape 9" descr="https://docs.google.com/?url=http%3A%2F%2Fwww.fastplants.org%2Fpdf%2Factivities%2FButterfly_Activity.pdf&amp;docid=6e74107db7e168ce31eba62e37b01feb&amp;a=bi&amp;pagenumber=1&amp;w=649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utoShape 12" descr="https://docs.google.com/?url=http%3A%2F%2Fwww.fastplants.org%2Fpdf%2Factivities%2FButterfly_Activity.pdf&amp;docid=6e74107db7e168ce31eba62e37b01feb&amp;a=bi&amp;pagenumber=2&amp;w=649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AutoShape 15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AutoShape 1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AutoShape 21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AutoShape 24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3" name="AutoShape 27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6" name="AutoShape 3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9" name="AutoShape 33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2" name="AutoShape 36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5" name="AutoShape 39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8" name="AutoShape 42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1" name="AutoShape 45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4" name="AutoShape 4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7" name="AutoShape 51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0" name="AutoShape 54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3" name="AutoShape 57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6" name="AutoShape 6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9" name="AutoShape 63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2" name="AutoShape 66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5" name="AutoShape 69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8" name="AutoShape 72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1" name="AutoShape 75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4" name="AutoShape 7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7" name="AutoShape 81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0" name="AutoShape 84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3" name="AutoShape 87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6" name="AutoShape 9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9" name="AutoShape 93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2" name="AutoShape 96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5" name="AutoShape 99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8" name="AutoShape 102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1" name="AutoShape 105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4" name="AutoShape 10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7" name="AutoShape 111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0" name="AutoShape 114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3" name="AutoShape 117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6" name="AutoShape 12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9" name="AutoShape 123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02" name="AutoShape 126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03" name="Rectangle 127"/>
          <p:cNvSpPr>
            <a:spLocks noChangeArrowheads="1"/>
          </p:cNvSpPr>
          <p:nvPr/>
        </p:nvSpPr>
        <p:spPr bwMode="auto">
          <a:xfrm>
            <a:off x="0" y="0"/>
            <a:ext cx="5186363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AutoShape 8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AutoShape 11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AutoShape 14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AutoShape 17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AutoShape 20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AutoShape 23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AutoShape 26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5" name="AutoShape 29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8" name="AutoShape 32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1" name="AutoShape 35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4" name="AutoShape 38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7" name="AutoShape 41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0" name="AutoShape 44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3" name="AutoShape 47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6" name="AutoShape 50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9" name="AutoShape 53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2" name="AutoShape 56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5" name="AutoShape 59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8" name="AutoShape 62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1" name="AutoShape 65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4" name="AutoShape 68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7" name="AutoShape 71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0" name="AutoShape 74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3" name="AutoShape 77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6" name="AutoShape 80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9" name="AutoShape 83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2" name="AutoShape 86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5" name="AutoShape 89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8" name="AutoShape 92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1" name="AutoShape 95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4" name="AutoShape 98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7" name="AutoShape 101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0" name="AutoShape 104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3" name="AutoShape 107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6" name="AutoShape 110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9" name="AutoShape 113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2" name="AutoShape 116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5" name="AutoShape 119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8" name="AutoShape 122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705" name="Picture 129" descr="http://www.dgsgardening.btinternet.co.uk/cabbagewhite_sm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8246"/>
            <a:ext cx="8831663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b="1" u="sng" dirty="0" smtClean="0"/>
              <a:t>Silk glands</a:t>
            </a:r>
            <a:r>
              <a:rPr lang="en-US" b="1" dirty="0" smtClean="0"/>
              <a:t> </a:t>
            </a:r>
            <a:r>
              <a:rPr lang="en-US" dirty="0" smtClean="0"/>
              <a:t>in head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Used to attach to surfaces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u="sng" dirty="0" err="1" smtClean="0"/>
              <a:t>Frass</a:t>
            </a:r>
            <a:r>
              <a:rPr lang="en-US" dirty="0" smtClean="0"/>
              <a:t>:  waste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Used as fertilizer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u="sng" dirty="0" smtClean="0"/>
              <a:t>Open</a:t>
            </a:r>
            <a:r>
              <a:rPr lang="en-US" dirty="0" smtClean="0"/>
              <a:t> Circulatory System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u="sng" dirty="0" smtClean="0"/>
              <a:t>Floral nectar </a:t>
            </a:r>
            <a:r>
              <a:rPr lang="en-US" dirty="0" smtClean="0"/>
              <a:t>primary food source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Exoskeleton color due to </a:t>
            </a:r>
            <a:r>
              <a:rPr lang="en-US" b="1" u="sng" dirty="0" smtClean="0"/>
              <a:t>amount of sunlight</a:t>
            </a:r>
            <a:r>
              <a:rPr lang="en-US" dirty="0" smtClean="0"/>
              <a:t> CWB is exposed to</a:t>
            </a:r>
          </a:p>
          <a:p>
            <a:pPr marL="514350" indent="-514350">
              <a:buNone/>
            </a:pPr>
            <a:endParaRPr lang="en-US" dirty="0" smtClean="0"/>
          </a:p>
          <a:p>
            <a:pPr marL="1028700" lvl="1" indent="-57150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Adults can </a:t>
            </a:r>
            <a:r>
              <a:rPr lang="en-US" sz="3200" b="1" u="sng" dirty="0" smtClean="0"/>
              <a:t>emerge</a:t>
            </a:r>
            <a:r>
              <a:rPr lang="en-US" sz="3200" dirty="0" smtClean="0"/>
              <a:t> from pupa in </a:t>
            </a:r>
            <a:r>
              <a:rPr lang="en-US" sz="3200" b="1" u="sng" dirty="0" smtClean="0"/>
              <a:t>1</a:t>
            </a:r>
            <a:r>
              <a:rPr lang="en-US" sz="3200" dirty="0" smtClean="0"/>
              <a:t> minute</a:t>
            </a:r>
          </a:p>
          <a:p>
            <a:endParaRPr lang="en-US" sz="3200" dirty="0" smtClean="0"/>
          </a:p>
          <a:p>
            <a:r>
              <a:rPr lang="en-US" sz="3200" dirty="0" smtClean="0"/>
              <a:t>Wings take </a:t>
            </a:r>
            <a:r>
              <a:rPr lang="en-US" sz="3200" b="1" u="sng" dirty="0" smtClean="0"/>
              <a:t>15</a:t>
            </a:r>
            <a:r>
              <a:rPr lang="en-US" sz="3200" dirty="0" smtClean="0"/>
              <a:t> minutes to </a:t>
            </a:r>
            <a:r>
              <a:rPr lang="en-US" sz="3200" b="1" u="sng" dirty="0" smtClean="0"/>
              <a:t>expand</a:t>
            </a:r>
          </a:p>
          <a:p>
            <a:endParaRPr lang="en-US" sz="3200" dirty="0" smtClean="0"/>
          </a:p>
          <a:p>
            <a:r>
              <a:rPr lang="en-US" sz="3200" dirty="0" smtClean="0"/>
              <a:t>Wings take </a:t>
            </a:r>
            <a:r>
              <a:rPr lang="en-US" sz="3200" b="1" u="sng" dirty="0" smtClean="0"/>
              <a:t>1-2</a:t>
            </a:r>
            <a:r>
              <a:rPr lang="en-US" sz="3200" dirty="0" smtClean="0"/>
              <a:t> hours to </a:t>
            </a:r>
            <a:r>
              <a:rPr lang="en-US" sz="3200" b="1" u="sng" dirty="0" smtClean="0"/>
              <a:t>harden</a:t>
            </a:r>
            <a:r>
              <a:rPr lang="en-US" sz="3200" dirty="0" smtClean="0"/>
              <a:t> so they can </a:t>
            </a:r>
            <a:r>
              <a:rPr lang="en-US" sz="3200" b="1" u="sng" dirty="0" smtClean="0"/>
              <a:t>fly</a:t>
            </a:r>
            <a:endParaRPr lang="en-US" sz="3200" b="1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CWB Facts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8" name="AutoShape 2" descr="https://docs.google.com/?url=http%3A%2F%2Fwww.fastplants.org%2Fpdf%2Factivities%2FButterfly_Activity.pdf&amp;docid=6e74107db7e168ce31eba62e37b01feb&amp;a=bi&amp;pagenumber=1&amp;w=6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https://docs.google.com/?url=http%3A%2F%2Fwww.fastplants.org%2Fpdf%2Factivities%2FButterfly_Activity.pdf&amp;docid=6e74107db7e168ce31eba62e37b01feb&amp;a=bi&amp;pagenumber=1&amp;w=6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AutoShape 9" descr="https://docs.google.com/?url=http%3A%2F%2Fwww.fastplants.org%2Fpdf%2Factivities%2FButterfly_Activity.pdf&amp;docid=6e74107db7e168ce31eba62e37b01feb&amp;a=bi&amp;pagenumber=1&amp;w=649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utoShape 12" descr="https://docs.google.com/?url=http%3A%2F%2Fwww.fastplants.org%2Fpdf%2Factivities%2FButterfly_Activity.pdf&amp;docid=6e74107db7e168ce31eba62e37b01feb&amp;a=bi&amp;pagenumber=2&amp;w=649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AutoShape 15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AutoShape 1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AutoShape 21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AutoShape 24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3" name="AutoShape 27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6" name="AutoShape 3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9" name="AutoShape 33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2" name="AutoShape 36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5" name="AutoShape 39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8" name="AutoShape 42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1" name="AutoShape 45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4" name="AutoShape 4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7" name="AutoShape 51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0" name="AutoShape 54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3" name="AutoShape 57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6" name="AutoShape 6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9" name="AutoShape 63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2" name="AutoShape 66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5" name="AutoShape 69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8" name="AutoShape 72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1" name="AutoShape 75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4" name="AutoShape 7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7" name="AutoShape 81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0" name="AutoShape 84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3" name="AutoShape 87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6" name="AutoShape 9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9" name="AutoShape 93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2" name="AutoShape 96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5" name="AutoShape 99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8" name="AutoShape 102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1" name="AutoShape 105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4" name="AutoShape 10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7" name="AutoShape 111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0" name="AutoShape 114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3" name="AutoShape 117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6" name="AutoShape 12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9" name="AutoShape 123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02" name="AutoShape 126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03" name="Rectangle 127"/>
          <p:cNvSpPr>
            <a:spLocks noChangeArrowheads="1"/>
          </p:cNvSpPr>
          <p:nvPr/>
        </p:nvSpPr>
        <p:spPr bwMode="auto">
          <a:xfrm>
            <a:off x="0" y="0"/>
            <a:ext cx="5186363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AutoShape 8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AutoShape 11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AutoShape 14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AutoShape 17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AutoShape 20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AutoShape 23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AutoShape 26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5" name="AutoShape 29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8" name="AutoShape 32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1" name="AutoShape 35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4" name="AutoShape 38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7" name="AutoShape 41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0" name="AutoShape 44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3" name="AutoShape 47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6" name="AutoShape 50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9" name="AutoShape 53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2" name="AutoShape 56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5" name="AutoShape 59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8" name="AutoShape 62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1" name="AutoShape 65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4" name="AutoShape 68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47" name="AutoShape 71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0" name="AutoShape 74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3" name="AutoShape 77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6" name="AutoShape 80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9" name="AutoShape 83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2" name="AutoShape 86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5" name="AutoShape 89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8" name="AutoShape 92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1" name="AutoShape 95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4" name="AutoShape 98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7" name="AutoShape 101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0" name="AutoShape 104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3" name="AutoShape 107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6" name="AutoShape 110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9" name="AutoShape 113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2" name="AutoShape 116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5" name="AutoShape 119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8" name="AutoShape 122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1" name="Picture 5" descr="http://t1.gstatic.com/images?q=tbn:ANd9GcR8XWejRm6YLg0r4DOE95PqAw_OmuH1N7b6LmgD4J09gixiXAnv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60338"/>
            <a:ext cx="8458200" cy="60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50938" y="2447925"/>
            <a:ext cx="7793037" cy="36480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 smtClean="0">
                <a:solidFill>
                  <a:srgbClr val="7030A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1.  INCOMPLETE </a:t>
            </a:r>
            <a:r>
              <a:rPr lang="en-US" altLang="en-US" sz="3600" b="1" dirty="0">
                <a:solidFill>
                  <a:srgbClr val="7030A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METAMORPHOSIS </a:t>
            </a:r>
            <a:r>
              <a:rPr lang="en-US" altLang="en-US" dirty="0" smtClean="0"/>
              <a:t> 			</a:t>
            </a:r>
            <a:r>
              <a:rPr lang="en-US" altLang="en-US" sz="4000" dirty="0" smtClean="0"/>
              <a:t>3 stages</a:t>
            </a:r>
          </a:p>
          <a:p>
            <a:pPr eaLnBrk="1" hangingPunct="1"/>
            <a:endParaRPr lang="en-US" altLang="en-US" dirty="0" smtClean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0" indent="0" eaLnBrk="1" hangingPunct="1">
              <a:buNone/>
            </a:pPr>
            <a:r>
              <a:rPr lang="en-US" altLang="en-US" sz="3600" b="1" dirty="0" smtClean="0">
                <a:solidFill>
                  <a:srgbClr val="00B05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2.  COMPLETE METAMORPHOSIS</a:t>
            </a:r>
            <a:r>
              <a:rPr lang="en-US" altLang="en-US" sz="3600" dirty="0" smtClean="0">
                <a:solidFill>
                  <a:srgbClr val="00B05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 </a:t>
            </a:r>
            <a:endParaRPr lang="en-US" altLang="en-US" sz="3600" dirty="0" smtClean="0">
              <a:solidFill>
                <a:srgbClr val="00B050"/>
              </a:solidFill>
            </a:endParaRPr>
          </a:p>
          <a:p>
            <a:pPr eaLnBrk="1" hangingPunct="1">
              <a:buFont typeface="Wingdings" charset="2"/>
              <a:buNone/>
            </a:pPr>
            <a:r>
              <a:rPr lang="en-US" altLang="en-US" dirty="0" smtClean="0"/>
              <a:t>   			</a:t>
            </a:r>
            <a:r>
              <a:rPr lang="en-US" altLang="en-US" sz="4000" dirty="0" smtClean="0"/>
              <a:t>4 stages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162925" cy="1090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dirty="0" smtClean="0">
                <a:latin typeface="Bernard MT Condensed" panose="02050806060905020404" pitchFamily="18" charset="0"/>
              </a:rPr>
              <a:t>Two Types of Metamorphosis</a:t>
            </a:r>
          </a:p>
        </p:txBody>
      </p:sp>
    </p:spTree>
    <p:extLst>
      <p:ext uri="{BB962C8B-B14F-4D97-AF65-F5344CB8AC3E}">
        <p14:creationId xmlns:p14="http://schemas.microsoft.com/office/powerpoint/2010/main" val="415440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sz="4200" dirty="0" smtClean="0"/>
              <a:t>Let’s take Professor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4200" dirty="0" smtClean="0"/>
              <a:t>Know-It-All’s Quiz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4200" dirty="0" smtClean="0"/>
              <a:t>and see what we have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4200" dirty="0" smtClean="0"/>
              <a:t>learned!</a:t>
            </a:r>
            <a:endParaRPr lang="en-US" altLang="en-US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smtClean="0">
                <a:latin typeface="Bernard MT Condensed" charset="0"/>
              </a:rPr>
              <a:t>Let’s see what we know!</a:t>
            </a:r>
            <a:endParaRPr lang="en-US" altLang="en-US" smtClean="0"/>
          </a:p>
        </p:txBody>
      </p:sp>
      <p:pic>
        <p:nvPicPr>
          <p:cNvPr id="18436" name="Picture 4" descr="Bullwinkle_profes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2133600"/>
            <a:ext cx="1863725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1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z="4600" smtClean="0"/>
              <a:t>What are the two types of metamorphosis?</a:t>
            </a:r>
          </a:p>
          <a:p>
            <a:pPr marL="609600" indent="-609600" eaLnBrk="1" hangingPunct="1">
              <a:buFont typeface="Wingdings" charset="2"/>
              <a:buNone/>
            </a:pPr>
            <a:endParaRPr lang="en-US" altLang="en-US" sz="4600" smtClean="0"/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en-US" sz="3600" smtClean="0"/>
              <a:t>Complete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en-US" sz="3600" smtClean="0"/>
              <a:t>Incomplete</a:t>
            </a:r>
            <a:endParaRPr lang="en-US" altLang="en-US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 b="1" smtClean="0"/>
              <a:t>QUESTION #1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47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z="4200" smtClean="0"/>
              <a:t>How many stages are there in incomplete metamorphosis?</a:t>
            </a:r>
          </a:p>
          <a:p>
            <a:pPr marL="609600" indent="-609600" eaLnBrk="1" hangingPunct="1">
              <a:buFont typeface="Wingdings" charset="2"/>
              <a:buNone/>
            </a:pPr>
            <a:endParaRPr lang="en-US" altLang="en-US" sz="4200" smtClean="0"/>
          </a:p>
          <a:p>
            <a:pPr marL="609600" indent="-609600" eaLnBrk="1" hangingPunct="1">
              <a:buFont typeface="Arial" charset="0"/>
              <a:buNone/>
            </a:pPr>
            <a:r>
              <a:rPr lang="en-US" altLang="en-US" sz="2800" smtClean="0"/>
              <a:t>Answer:  3</a:t>
            </a:r>
          </a:p>
          <a:p>
            <a:pPr marL="609600" indent="-609600" eaLnBrk="1" hangingPunct="1">
              <a:buFont typeface="Arial" charset="0"/>
              <a:buNone/>
            </a:pPr>
            <a:endParaRPr lang="en-US" altLang="en-US" sz="2800" smtClean="0"/>
          </a:p>
          <a:p>
            <a:pPr marL="609600" indent="-609600" eaLnBrk="1" hangingPunct="1"/>
            <a:endParaRPr lang="en-US" altLang="en-US" sz="280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 b="1" smtClean="0"/>
              <a:t>QUESTION #2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463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3800" smtClean="0"/>
              <a:t>Name the stages of incomplete metamorphosis?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380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3400" smtClean="0"/>
              <a:t>Egg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3400" smtClean="0"/>
              <a:t>Nymph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3400" smtClean="0"/>
              <a:t>Adult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380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 b="1" smtClean="0"/>
              <a:t>QUESTION #3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15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4200" smtClean="0"/>
              <a:t>How many stages are there in complete metamorphosis?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420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3400" smtClean="0"/>
              <a:t>Answer:  4</a:t>
            </a:r>
            <a:endParaRPr lang="en-US" altLang="en-US" sz="280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80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 b="1" smtClean="0"/>
              <a:t>QUESTION #4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647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  <p:bldP spid="10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4000" smtClean="0"/>
              <a:t>- Name the stages in complete metamorphosis.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400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3000" smtClean="0"/>
              <a:t>Egg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3000" smtClean="0"/>
              <a:t>Larva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3000" smtClean="0"/>
              <a:t>Pupa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3000" smtClean="0"/>
              <a:t>Adult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500" b="1" smtClean="0"/>
              <a:t>QUESTION #5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136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ly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0386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 smtClean="0"/>
              <a:t>QUESTION #6</a:t>
            </a:r>
            <a:endParaRPr lang="en-US" altLang="en-US" smtClean="0"/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447800" y="5181600"/>
            <a:ext cx="6705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00"/>
              <a:t>Identify the cycle as complete or incomplete metamorphosis.</a:t>
            </a:r>
          </a:p>
        </p:txBody>
      </p:sp>
    </p:spTree>
    <p:extLst>
      <p:ext uri="{BB962C8B-B14F-4D97-AF65-F5344CB8AC3E}">
        <p14:creationId xmlns:p14="http://schemas.microsoft.com/office/powerpoint/2010/main" val="10739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 smtClean="0"/>
              <a:t>QUESTION #7</a:t>
            </a:r>
            <a:endParaRPr lang="en-US" altLang="en-US" smtClean="0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447800" y="5181600"/>
            <a:ext cx="6705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00"/>
              <a:t>Identify the cycle as complete or incomplete metamorphosis.</a:t>
            </a:r>
          </a:p>
        </p:txBody>
      </p:sp>
      <p:pic>
        <p:nvPicPr>
          <p:cNvPr id="25604" name="Picture 5" descr="INCM_D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95475"/>
            <a:ext cx="32004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 smtClean="0"/>
              <a:t>QUESTION #8</a:t>
            </a:r>
            <a:endParaRPr lang="en-US" altLang="en-US" smtClean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47800" y="5181600"/>
            <a:ext cx="67056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00"/>
              <a:t>Identify each stage of the complete metamorphosis of the butterfly.</a:t>
            </a:r>
          </a:p>
        </p:txBody>
      </p:sp>
      <p:pic>
        <p:nvPicPr>
          <p:cNvPr id="26628" name="Picture 5" descr="metamr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36576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4343400" y="4724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048000" y="4419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2438400" y="32766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3108325" y="186848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D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5546725" y="232568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E</a:t>
            </a: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5867400" y="377348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6524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 smtClean="0"/>
              <a:t>QUESTION #9</a:t>
            </a:r>
            <a:endParaRPr lang="en-US" alt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447800" y="5181600"/>
            <a:ext cx="67056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00"/>
              <a:t>Identify the lifecycle of the frog as complete or incomplete metamorphosis.</a:t>
            </a:r>
          </a:p>
        </p:txBody>
      </p:sp>
      <p:pic>
        <p:nvPicPr>
          <p:cNvPr id="2765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30480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0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4200" dirty="0" smtClean="0"/>
              <a:t>Egg</a:t>
            </a:r>
          </a:p>
          <a:p>
            <a:pPr eaLnBrk="1" hangingPunct="1"/>
            <a:endParaRPr lang="en-US" altLang="en-US" sz="4200" dirty="0" smtClean="0"/>
          </a:p>
          <a:p>
            <a:pPr eaLnBrk="1" hangingPunct="1"/>
            <a:r>
              <a:rPr lang="en-US" altLang="en-US" sz="4200" u="sng" dirty="0" smtClean="0"/>
              <a:t>Nymph</a:t>
            </a:r>
          </a:p>
          <a:p>
            <a:pPr eaLnBrk="1" hangingPunct="1"/>
            <a:endParaRPr lang="en-US" altLang="en-US" sz="4200" dirty="0" smtClean="0"/>
          </a:p>
          <a:p>
            <a:pPr eaLnBrk="1" hangingPunct="1"/>
            <a:r>
              <a:rPr lang="en-US" altLang="en-US" sz="4200" u="sng" dirty="0" smtClean="0"/>
              <a:t>Adult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200" dirty="0" smtClean="0">
                <a:latin typeface="Bernard MT Condensed" charset="0"/>
              </a:rPr>
              <a:t>3 STAGES OF- </a:t>
            </a:r>
            <a:r>
              <a:rPr lang="en-US" altLang="en-US" sz="5300" b="1" dirty="0" smtClean="0">
                <a:solidFill>
                  <a:srgbClr val="7030A0"/>
                </a:solidFill>
                <a:latin typeface="HelloRecess" panose="02000603000000000000" pitchFamily="2" charset="0"/>
                <a:ea typeface="HelloRecess" panose="02000603000000000000" pitchFamily="2" charset="0"/>
                <a:cs typeface="+mn-cs"/>
              </a:rPr>
              <a:t>INCOMPLETE  METAMORPHOSIS</a:t>
            </a:r>
            <a:endParaRPr lang="en-US" altLang="en-US" sz="4000" b="1" dirty="0">
              <a:solidFill>
                <a:srgbClr val="7030A0"/>
              </a:solidFill>
              <a:latin typeface="HelloRecess" panose="02000603000000000000" pitchFamily="2" charset="0"/>
              <a:ea typeface="HelloRecess" panose="02000603000000000000" pitchFamily="2" charset="0"/>
              <a:cs typeface="+mn-cs"/>
            </a:endParaRPr>
          </a:p>
        </p:txBody>
      </p:sp>
      <p:pic>
        <p:nvPicPr>
          <p:cNvPr id="7172" name="Picture 4" descr="INCM_D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86" y="2590800"/>
            <a:ext cx="37371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68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Complete</a:t>
            </a:r>
            <a:r>
              <a:rPr lang="en-US" b="1" dirty="0"/>
              <a:t>:  The baby does </a:t>
            </a:r>
            <a:r>
              <a:rPr lang="en-US" b="1" dirty="0">
                <a:solidFill>
                  <a:srgbClr val="FF0000"/>
                </a:solidFill>
              </a:rPr>
              <a:t>not </a:t>
            </a:r>
            <a:r>
              <a:rPr lang="en-US" b="1" dirty="0"/>
              <a:t>look like the adult.</a:t>
            </a:r>
            <a:br>
              <a:rPr lang="en-US" b="1" dirty="0"/>
            </a:br>
            <a:endParaRPr lang="en-US" b="1" dirty="0" smtClean="0"/>
          </a:p>
          <a:p>
            <a:pPr marL="0" indent="0">
              <a:buNone/>
            </a:pPr>
            <a:r>
              <a:rPr lang="en-US" b="1" u="sng" dirty="0" smtClean="0"/>
              <a:t>Incomplete</a:t>
            </a:r>
            <a:r>
              <a:rPr lang="en-US" b="1" dirty="0"/>
              <a:t>:  the baby </a:t>
            </a:r>
            <a:r>
              <a:rPr lang="en-US" b="1" dirty="0">
                <a:solidFill>
                  <a:srgbClr val="FF0000"/>
                </a:solidFill>
              </a:rPr>
              <a:t>looks like </a:t>
            </a:r>
            <a:r>
              <a:rPr lang="en-US" b="1" dirty="0"/>
              <a:t>the adult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153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 song for jennifer" pitchFamily="2" charset="0"/>
              </a:rPr>
              <a:t>Mosquito</a:t>
            </a:r>
            <a:endParaRPr lang="en-US" b="1" dirty="0">
              <a:latin typeface="a song for jennif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squit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295400"/>
            <a:ext cx="6695103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8001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 song for jennifer" pitchFamily="2" charset="0"/>
              </a:rPr>
              <a:t>Mealworm</a:t>
            </a:r>
            <a:endParaRPr lang="en-US" b="1" dirty="0">
              <a:latin typeface="a song for jennif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ee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7031" y="12192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153400" cy="6858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 song for jennifer" pitchFamily="2" charset="0"/>
              </a:rPr>
              <a:t>Housefly</a:t>
            </a:r>
            <a:endParaRPr lang="en-US" b="1" dirty="0">
              <a:latin typeface="a song for jennif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ousef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1430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 song for jennifer" pitchFamily="2" charset="0"/>
              </a:rPr>
              <a:t>Mountain pine beetle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untain pine bee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371600"/>
            <a:ext cx="5638800" cy="43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305800" cy="6858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 song for jennifer" pitchFamily="2" charset="0"/>
              </a:rPr>
              <a:t>Grasshopper</a:t>
            </a:r>
            <a:endParaRPr lang="en-US" b="1" dirty="0">
              <a:latin typeface="a song for jennif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sshop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219200"/>
            <a:ext cx="5910263" cy="432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8077200" cy="6096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 song for jennifer" pitchFamily="2" charset="0"/>
              </a:rPr>
              <a:t>L</a:t>
            </a:r>
            <a:r>
              <a:rPr lang="en-US" b="1" dirty="0" smtClean="0">
                <a:latin typeface="a song for jennifer" pitchFamily="2" charset="0"/>
              </a:rPr>
              <a:t>adybug</a:t>
            </a:r>
            <a:endParaRPr lang="en-US" b="1" dirty="0">
              <a:latin typeface="a song for jennif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adybu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219200"/>
            <a:ext cx="53340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305800" cy="6096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 song for jennifer" pitchFamily="2" charset="0"/>
              </a:rPr>
              <a:t>Bed bug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ife-cycle-of-bed-bug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371600"/>
            <a:ext cx="565672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153400" cy="609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 song for jennifer" pitchFamily="2" charset="0"/>
              </a:rPr>
              <a:t>Flea</a:t>
            </a:r>
            <a:endParaRPr lang="en-US" b="1" dirty="0">
              <a:latin typeface="a song for jennif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l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 song for jennifer" pitchFamily="2" charset="0"/>
              </a:rPr>
              <a:t>Butterfly</a:t>
            </a:r>
            <a:endParaRPr lang="en-US" b="1" dirty="0">
              <a:latin typeface="a song for jennif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utterfly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371600"/>
            <a:ext cx="5334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04800"/>
            <a:ext cx="7924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5000" b="1" dirty="0" smtClean="0">
                <a:solidFill>
                  <a:srgbClr val="7030A0"/>
                </a:solidFill>
              </a:rPr>
              <a:t>EGG</a:t>
            </a:r>
            <a:r>
              <a:rPr lang="en-US" altLang="en-US" sz="5000" dirty="0" smtClean="0">
                <a:solidFill>
                  <a:schemeClr val="hlink"/>
                </a:solidFill>
              </a:rPr>
              <a:t> </a:t>
            </a:r>
            <a:endParaRPr lang="en-US" altLang="en-US" sz="4200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42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4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4200" dirty="0" smtClean="0"/>
              <a:t>A </a:t>
            </a:r>
            <a:r>
              <a:rPr lang="en-US" altLang="en-US" sz="4200" b="1" u="sng" dirty="0" smtClean="0"/>
              <a:t>female</a:t>
            </a:r>
            <a:r>
              <a:rPr lang="en-US" altLang="en-US" sz="4200" dirty="0" smtClean="0"/>
              <a:t> insect lays eggs</a:t>
            </a:r>
          </a:p>
          <a:p>
            <a:pPr eaLnBrk="1" hangingPunct="1">
              <a:lnSpc>
                <a:spcPct val="90000"/>
              </a:lnSpc>
            </a:pPr>
            <a:endParaRPr lang="en-US" altLang="en-US" sz="4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4200" dirty="0" smtClean="0"/>
              <a:t>Eggs are often covered by an </a:t>
            </a:r>
            <a:r>
              <a:rPr lang="en-US" altLang="en-US" sz="4200" u="sng" dirty="0" smtClean="0"/>
              <a:t>egg case </a:t>
            </a:r>
            <a:r>
              <a:rPr lang="en-US" altLang="en-US" sz="4200" dirty="0" smtClean="0"/>
              <a:t>which protects and holds them together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4200" dirty="0" smtClean="0"/>
          </a:p>
        </p:txBody>
      </p:sp>
      <p:pic>
        <p:nvPicPr>
          <p:cNvPr id="8195" name="Picture 4" descr="INCM_D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85" y="35169"/>
            <a:ext cx="2286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62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61706"/>
              </p:ext>
            </p:extLst>
          </p:nvPr>
        </p:nvGraphicFramePr>
        <p:xfrm>
          <a:off x="6553200" y="1463919"/>
          <a:ext cx="1066800" cy="762000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43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7772400" cy="5562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5000" b="1" dirty="0" smtClean="0">
                <a:solidFill>
                  <a:srgbClr val="7030A0"/>
                </a:solidFill>
              </a:rPr>
              <a:t>NYMPH</a:t>
            </a:r>
            <a:endParaRPr lang="en-US" altLang="en-US" sz="4000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6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3600" dirty="0"/>
          </a:p>
          <a:p>
            <a:pPr eaLnBrk="1" hangingPunct="1">
              <a:lnSpc>
                <a:spcPct val="90000"/>
              </a:lnSpc>
            </a:pPr>
            <a:endParaRPr lang="en-US" alt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Nymphs </a:t>
            </a:r>
            <a:r>
              <a:rPr lang="en-US" altLang="en-US" sz="3200" b="1" u="sng" dirty="0" smtClean="0"/>
              <a:t>do look</a:t>
            </a:r>
            <a:r>
              <a:rPr lang="en-US" altLang="en-US" sz="3200" b="1" dirty="0" smtClean="0"/>
              <a:t> </a:t>
            </a:r>
            <a:r>
              <a:rPr lang="en-US" altLang="en-US" sz="3200" dirty="0" smtClean="0"/>
              <a:t>like small adults, but usually </a:t>
            </a:r>
            <a:r>
              <a:rPr lang="en-US" altLang="en-US" sz="3200" b="1" u="sng" dirty="0" smtClean="0"/>
              <a:t>don't</a:t>
            </a:r>
            <a:r>
              <a:rPr lang="en-US" altLang="en-US" sz="3200" dirty="0" smtClean="0"/>
              <a:t> have wings.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Nymphs </a:t>
            </a:r>
            <a:r>
              <a:rPr lang="en-US" altLang="en-US" sz="3200" b="1" u="sng" dirty="0" smtClean="0"/>
              <a:t>molt</a:t>
            </a:r>
            <a:r>
              <a:rPr lang="en-US" altLang="en-US" sz="3200" dirty="0" smtClean="0"/>
              <a:t> (</a:t>
            </a:r>
            <a:r>
              <a:rPr lang="en-US" altLang="en-US" sz="3200" b="1" u="sng" dirty="0" smtClean="0"/>
              <a:t>shed</a:t>
            </a:r>
            <a:r>
              <a:rPr lang="en-US" altLang="en-US" sz="3200" dirty="0" smtClean="0"/>
              <a:t>) their exoskeletons and replace them with </a:t>
            </a:r>
            <a:r>
              <a:rPr lang="en-US" altLang="en-US" sz="3200" b="1" u="sng" dirty="0" smtClean="0"/>
              <a:t>larger ones</a:t>
            </a:r>
            <a:r>
              <a:rPr lang="en-US" altLang="en-US" sz="3200" dirty="0" smtClean="0"/>
              <a:t> several times as they grow</a:t>
            </a:r>
            <a:endParaRPr lang="en-US" altLang="en-US" sz="3200" dirty="0"/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Most nymphs molt </a:t>
            </a:r>
            <a:r>
              <a:rPr lang="en-US" altLang="en-US" sz="3200" b="1" u="sng" dirty="0" smtClean="0"/>
              <a:t>4-8 times</a:t>
            </a:r>
            <a:r>
              <a:rPr lang="en-US" altLang="en-US" sz="32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2800" dirty="0" smtClean="0"/>
          </a:p>
        </p:txBody>
      </p:sp>
      <p:pic>
        <p:nvPicPr>
          <p:cNvPr id="9219" name="Picture 4" descr="INCM_D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286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0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918288"/>
              </p:ext>
            </p:extLst>
          </p:nvPr>
        </p:nvGraphicFramePr>
        <p:xfrm>
          <a:off x="6553200" y="304800"/>
          <a:ext cx="1524000" cy="1524000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75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800" b="1" dirty="0" smtClean="0">
                <a:solidFill>
                  <a:srgbClr val="7030A0"/>
                </a:solidFill>
              </a:rPr>
              <a:t>ADULT</a:t>
            </a:r>
          </a:p>
          <a:p>
            <a:pPr eaLnBrk="1" hangingPunct="1">
              <a:lnSpc>
                <a:spcPct val="90000"/>
              </a:lnSpc>
            </a:pPr>
            <a:endParaRPr lang="en-US" altLang="en-US" sz="3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800" dirty="0" smtClean="0"/>
              <a:t>Insects stop molting when they reach their adult size.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800" dirty="0" smtClean="0"/>
              <a:t>By this time, they have also </a:t>
            </a:r>
            <a:r>
              <a:rPr lang="en-US" altLang="en-US" sz="3800" b="1" u="sng" dirty="0" smtClean="0"/>
              <a:t>grown wings</a:t>
            </a:r>
            <a:r>
              <a:rPr lang="en-US" altLang="en-US" sz="3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3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3800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2800" dirty="0" smtClean="0"/>
          </a:p>
        </p:txBody>
      </p:sp>
      <p:pic>
        <p:nvPicPr>
          <p:cNvPr id="10243" name="Picture 4" descr="INCM_D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15" y="3810000"/>
            <a:ext cx="23622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588834"/>
              </p:ext>
            </p:extLst>
          </p:nvPr>
        </p:nvGraphicFramePr>
        <p:xfrm>
          <a:off x="6781800" y="3815862"/>
          <a:ext cx="1066800" cy="914400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9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>
          <a:xfrm>
            <a:off x="912813" y="2216150"/>
            <a:ext cx="8031162" cy="3879850"/>
          </a:xfrm>
        </p:spPr>
        <p:txBody>
          <a:bodyPr/>
          <a:lstStyle/>
          <a:p>
            <a:pPr eaLnBrk="1" hangingPunct="1"/>
            <a:r>
              <a:rPr lang="en-US" altLang="en-US" sz="4200" dirty="0" smtClean="0"/>
              <a:t>Egg</a:t>
            </a:r>
          </a:p>
          <a:p>
            <a:pPr eaLnBrk="1" hangingPunct="1"/>
            <a:r>
              <a:rPr lang="en-US" altLang="en-US" sz="4200" u="sng" dirty="0" smtClean="0"/>
              <a:t>Larva</a:t>
            </a:r>
          </a:p>
          <a:p>
            <a:pPr eaLnBrk="1" hangingPunct="1"/>
            <a:r>
              <a:rPr lang="en-US" altLang="en-US" sz="4200" u="sng" dirty="0" smtClean="0"/>
              <a:t>Pupa</a:t>
            </a:r>
          </a:p>
          <a:p>
            <a:pPr eaLnBrk="1" hangingPunct="1"/>
            <a:r>
              <a:rPr lang="en-US" altLang="en-US" sz="4200" u="sng" dirty="0" smtClean="0"/>
              <a:t>Adult</a:t>
            </a:r>
          </a:p>
        </p:txBody>
      </p:sp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200" dirty="0" smtClean="0">
                <a:latin typeface="Bernard MT Condensed" charset="0"/>
              </a:rPr>
              <a:t>4 STAGES OF- </a:t>
            </a:r>
            <a:r>
              <a:rPr lang="en-US" altLang="en-US" sz="5300" b="1" dirty="0" smtClean="0">
                <a:solidFill>
                  <a:srgbClr val="00B05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COMPLETE METAMORPHOSIS</a:t>
            </a:r>
            <a:endParaRPr lang="en-US" altLang="en-US" b="1" dirty="0" smtClean="0">
              <a:solidFill>
                <a:srgbClr val="00B050"/>
              </a:solidFill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pic>
        <p:nvPicPr>
          <p:cNvPr id="12292" name="Picture 7" descr="fly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82" y="1447800"/>
            <a:ext cx="36401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46185" y="4953000"/>
            <a:ext cx="8735742" cy="1371600"/>
            <a:chOff x="152400" y="5029200"/>
            <a:chExt cx="8735742" cy="1371600"/>
          </a:xfrm>
        </p:grpSpPr>
        <p:pic>
          <p:nvPicPr>
            <p:cNvPr id="6" name="Picture 8" descr="File:Pieris rapae egg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5029200"/>
              <a:ext cx="1727200" cy="1295400"/>
            </a:xfrm>
            <a:prstGeom prst="rect">
              <a:avLst/>
            </a:prstGeom>
            <a:noFill/>
          </p:spPr>
        </p:pic>
        <p:pic>
          <p:nvPicPr>
            <p:cNvPr id="7" name="Picture 10" descr="File:Pieris.rapae.caterpillar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09800" y="5029200"/>
              <a:ext cx="1937046" cy="1295400"/>
            </a:xfrm>
            <a:prstGeom prst="rect">
              <a:avLst/>
            </a:prstGeom>
            <a:noFill/>
          </p:spPr>
        </p:pic>
        <p:pic>
          <p:nvPicPr>
            <p:cNvPr id="8" name="Picture 12" descr="File:Pieris rapae pupa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95800" y="5029200"/>
              <a:ext cx="2002336" cy="1371600"/>
            </a:xfrm>
            <a:prstGeom prst="rect">
              <a:avLst/>
            </a:prstGeom>
            <a:noFill/>
          </p:spPr>
        </p:pic>
        <p:pic>
          <p:nvPicPr>
            <p:cNvPr id="9" name="Picture 14" descr="File:Pieris rapae which copulates 0928.jp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81800" y="5029200"/>
              <a:ext cx="2106342" cy="1295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25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8337550" cy="5486400"/>
          </a:xfrm>
        </p:spPr>
        <p:txBody>
          <a:bodyPr/>
          <a:lstStyle/>
          <a:p>
            <a:pPr eaLnBrk="1" hangingPunct="1"/>
            <a:r>
              <a:rPr lang="en-US" altLang="en-US" sz="5400" b="1" dirty="0" smtClean="0">
                <a:solidFill>
                  <a:srgbClr val="00B050"/>
                </a:solidFill>
              </a:rPr>
              <a:t>EGG</a:t>
            </a:r>
          </a:p>
          <a:p>
            <a:pPr marL="109728" indent="0" eaLnBrk="1" hangingPunct="1">
              <a:buNone/>
            </a:pPr>
            <a:endParaRPr lang="en-US" altLang="en-US" sz="4600" dirty="0" smtClean="0"/>
          </a:p>
          <a:p>
            <a:pPr eaLnBrk="1" hangingPunct="1"/>
            <a:r>
              <a:rPr lang="en-US" altLang="en-US" sz="3600" dirty="0" smtClean="0"/>
              <a:t>The female lays eggs</a:t>
            </a:r>
          </a:p>
          <a:p>
            <a:endParaRPr lang="en-US" sz="3600" dirty="0" smtClean="0"/>
          </a:p>
          <a:p>
            <a:r>
              <a:rPr lang="en-US" sz="3600" dirty="0" smtClean="0"/>
              <a:t>Usually found </a:t>
            </a:r>
            <a:r>
              <a:rPr lang="en-US" sz="3600" dirty="0"/>
              <a:t>on the </a:t>
            </a:r>
            <a:r>
              <a:rPr lang="en-US" sz="3600" u="sng" dirty="0"/>
              <a:t>undersurfaces</a:t>
            </a:r>
            <a:r>
              <a:rPr lang="en-US" sz="3600" dirty="0"/>
              <a:t> of leaves.</a:t>
            </a:r>
            <a:endParaRPr lang="en-US" altLang="en-US" sz="3600" dirty="0" smtClean="0"/>
          </a:p>
          <a:p>
            <a:pPr eaLnBrk="1" hangingPunct="1">
              <a:buFont typeface="Wingdings" charset="2"/>
              <a:buNone/>
            </a:pPr>
            <a:endParaRPr lang="en-US" altLang="en-US" sz="4600" dirty="0" smtClean="0"/>
          </a:p>
        </p:txBody>
      </p:sp>
      <p:pic>
        <p:nvPicPr>
          <p:cNvPr id="13315" name="Picture 7" descr="fly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630488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54" name="Group 14"/>
          <p:cNvGraphicFramePr>
            <a:graphicFrameLocks noGrp="1"/>
          </p:cNvGraphicFramePr>
          <p:nvPr/>
        </p:nvGraphicFramePr>
        <p:xfrm>
          <a:off x="7772400" y="609600"/>
          <a:ext cx="990600" cy="121920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A3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7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2272</TotalTime>
  <Words>765</Words>
  <Application>Microsoft Office PowerPoint</Application>
  <PresentationFormat>On-screen Show (4:3)</PresentationFormat>
  <Paragraphs>222</Paragraphs>
  <Slides>49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Concourse</vt:lpstr>
      <vt:lpstr>Place in box on page 56</vt:lpstr>
      <vt:lpstr>CABBAGE WHITE BUTTERFLY</vt:lpstr>
      <vt:lpstr>Two Types of Metamorphosis</vt:lpstr>
      <vt:lpstr>3 STAGES OF- INCOMPLETE  METAMORPHOSIS</vt:lpstr>
      <vt:lpstr>PowerPoint Presentation</vt:lpstr>
      <vt:lpstr>PowerPoint Presentation</vt:lpstr>
      <vt:lpstr>PowerPoint Presentation</vt:lpstr>
      <vt:lpstr>4 STAGES OF- COMPLETE METAMORPHOSIS</vt:lpstr>
      <vt:lpstr>PowerPoint Presentation</vt:lpstr>
      <vt:lpstr>PowerPoint Presentation</vt:lpstr>
      <vt:lpstr>PowerPoint Presentation</vt:lpstr>
      <vt:lpstr>PowerPoint Presentation</vt:lpstr>
      <vt:lpstr>I.  Life Cycle</vt:lpstr>
      <vt:lpstr>PowerPoint Presentation</vt:lpstr>
      <vt:lpstr>PowerPoint Presentation</vt:lpstr>
      <vt:lpstr>II.  Larval Stages (Instars)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 Adult Anatomy</vt:lpstr>
      <vt:lpstr>PowerPoint Presentation</vt:lpstr>
      <vt:lpstr>PowerPoint Presentation</vt:lpstr>
      <vt:lpstr>IV.  Gender Differentiation</vt:lpstr>
      <vt:lpstr>PowerPoint Presentation</vt:lpstr>
      <vt:lpstr>PowerPoint Presentation</vt:lpstr>
      <vt:lpstr>CWB Facts Continued</vt:lpstr>
      <vt:lpstr>PowerPoint Presentation</vt:lpstr>
      <vt:lpstr>Let’s see what we know!</vt:lpstr>
      <vt:lpstr>QUESTION #1</vt:lpstr>
      <vt:lpstr>QUESTION #2</vt:lpstr>
      <vt:lpstr>QUESTION #3</vt:lpstr>
      <vt:lpstr>QUESTION #4</vt:lpstr>
      <vt:lpstr>QUESTION #5</vt:lpstr>
      <vt:lpstr>QUESTION #6</vt:lpstr>
      <vt:lpstr>QUESTION #7</vt:lpstr>
      <vt:lpstr>QUESTION #8</vt:lpstr>
      <vt:lpstr>QUESTION #9</vt:lpstr>
      <vt:lpstr>Remember…</vt:lpstr>
      <vt:lpstr>Mosquito</vt:lpstr>
      <vt:lpstr>Mealworm</vt:lpstr>
      <vt:lpstr>Housefly</vt:lpstr>
      <vt:lpstr>Mountain pine beetle</vt:lpstr>
      <vt:lpstr>Grasshopper</vt:lpstr>
      <vt:lpstr>Ladybug</vt:lpstr>
      <vt:lpstr>Bed bug</vt:lpstr>
      <vt:lpstr>Flea</vt:lpstr>
      <vt:lpstr>Butterfly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CABBAGE WHITE BUTTERFLY</dc:title>
  <dc:creator>gilmore</dc:creator>
  <cp:lastModifiedBy>Jones, Lindsay M.</cp:lastModifiedBy>
  <cp:revision>37</cp:revision>
  <dcterms:created xsi:type="dcterms:W3CDTF">2012-10-10T12:29:33Z</dcterms:created>
  <dcterms:modified xsi:type="dcterms:W3CDTF">2015-02-12T16:06:59Z</dcterms:modified>
</cp:coreProperties>
</file>